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9"/>
    <p:sldId id="257" r:id="rId20"/>
    <p:sldId id="258" r:id="rId21"/>
    <p:sldId id="259" r:id="rId22"/>
    <p:sldId id="260" r:id="rId23"/>
    <p:sldId id="261" r:id="rId24"/>
    <p:sldId id="262" r:id="rId25"/>
    <p:sldId id="263" r:id="rId26"/>
    <p:sldId id="264" r:id="rId27"/>
    <p:sldId id="265" r:id="rId2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Light" charset="1" panose="02000000000000000000"/>
      <p:regular r:id="rId10"/>
    </p:embeddedFont>
    <p:embeddedFont>
      <p:font typeface="Poppins Light Bold" charset="1" panose="02000000000000000000"/>
      <p:regular r:id="rId11"/>
    </p:embeddedFont>
    <p:embeddedFont>
      <p:font typeface="Poppins Medium" charset="1" panose="02000000000000000000"/>
      <p:regular r:id="rId12"/>
    </p:embeddedFont>
    <p:embeddedFont>
      <p:font typeface="Poppins Medium Bold" charset="1" panose="02000000000000000000"/>
      <p:regular r:id="rId13"/>
    </p:embeddedFont>
    <p:embeddedFont>
      <p:font typeface="Poppins Bold" charset="1" panose="02000000000000000000"/>
      <p:regular r:id="rId14"/>
    </p:embeddedFont>
    <p:embeddedFont>
      <p:font typeface="Open Sans Extra Bold" charset="1" panose="020B0906030804020204"/>
      <p:regular r:id="rId15"/>
    </p:embeddedFont>
    <p:embeddedFont>
      <p:font typeface="Open Sans Extra Bold Italics" charset="1" panose="020B0906030804020204"/>
      <p:regular r:id="rId16"/>
    </p:embeddedFont>
    <p:embeddedFont>
      <p:font typeface="Gothic A1 Light" charset="1" panose="00000000000000000000"/>
      <p:regular r:id="rId17"/>
    </p:embeddedFont>
    <p:embeddedFont>
      <p:font typeface="Gothic A1 Light Bold"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slides/slide1.xml" Type="http://schemas.openxmlformats.org/officeDocument/2006/relationships/slide"/><Relationship Id="rId2" Target="presProps.xml" Type="http://schemas.openxmlformats.org/officeDocument/2006/relationships/presProps"/><Relationship Id="rId20" Target="slides/slide2.xml" Type="http://schemas.openxmlformats.org/officeDocument/2006/relationships/slide"/><Relationship Id="rId21" Target="slides/slide3.xml" Type="http://schemas.openxmlformats.org/officeDocument/2006/relationships/slide"/><Relationship Id="rId22" Target="slides/slide4.xml" Type="http://schemas.openxmlformats.org/officeDocument/2006/relationships/slide"/><Relationship Id="rId23" Target="slides/slide5.xml" Type="http://schemas.openxmlformats.org/officeDocument/2006/relationships/slide"/><Relationship Id="rId24" Target="slides/slide6.xml" Type="http://schemas.openxmlformats.org/officeDocument/2006/relationships/slide"/><Relationship Id="rId25" Target="slides/slide7.xml" Type="http://schemas.openxmlformats.org/officeDocument/2006/relationships/slide"/><Relationship Id="rId26" Target="slides/slide8.xml" Type="http://schemas.openxmlformats.org/officeDocument/2006/relationships/slide"/><Relationship Id="rId27" Target="slides/slide9.xml" Type="http://schemas.openxmlformats.org/officeDocument/2006/relationships/slide"/><Relationship Id="rId28" Target="slides/slide10.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svg>
</file>

<file path=ppt/media/image5.png>
</file>

<file path=ppt/media/image6.svg>
</file>

<file path=ppt/media/image7.png>
</file>

<file path=ppt/media/image8.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716182" y="9836474"/>
            <a:ext cx="16855636" cy="450526"/>
            <a:chOff x="0" y="0"/>
            <a:chExt cx="5701783" cy="152400"/>
          </a:xfrm>
        </p:grpSpPr>
        <p:sp>
          <p:nvSpPr>
            <p:cNvPr name="Freeform 3" id="3"/>
            <p:cNvSpPr/>
            <p:nvPr/>
          </p:nvSpPr>
          <p:spPr>
            <a:xfrm flipH="false" flipV="false" rot="0">
              <a:off x="0" y="0"/>
              <a:ext cx="5701783" cy="152400"/>
            </a:xfrm>
            <a:custGeom>
              <a:avLst/>
              <a:gdLst/>
              <a:ahLst/>
              <a:cxnLst/>
              <a:rect r="r" b="b" t="t" l="l"/>
              <a:pathLst>
                <a:path h="152400" w="5701783">
                  <a:moveTo>
                    <a:pt x="0" y="0"/>
                  </a:moveTo>
                  <a:lnTo>
                    <a:pt x="5701783" y="0"/>
                  </a:lnTo>
                  <a:lnTo>
                    <a:pt x="5701783" y="152400"/>
                  </a:lnTo>
                  <a:lnTo>
                    <a:pt x="0" y="152400"/>
                  </a:lnTo>
                  <a:close/>
                </a:path>
              </a:pathLst>
            </a:custGeom>
            <a:solidFill>
              <a:srgbClr val="00C49A"/>
            </a:solidFill>
          </p:spPr>
        </p:sp>
      </p:grpSp>
      <p:sp>
        <p:nvSpPr>
          <p:cNvPr name="AutoShape 4" id="4"/>
          <p:cNvSpPr/>
          <p:nvPr/>
        </p:nvSpPr>
        <p:spPr>
          <a:xfrm flipV="true">
            <a:off x="6070906" y="271471"/>
            <a:ext cx="0" cy="2412977"/>
          </a:xfrm>
          <a:prstGeom prst="line">
            <a:avLst/>
          </a:prstGeom>
          <a:ln cap="rnd" w="19050">
            <a:solidFill>
              <a:srgbClr val="00C49A"/>
            </a:solidFill>
            <a:prstDash val="solid"/>
            <a:headEnd type="none" len="sm" w="sm"/>
            <a:tailEnd type="none" len="sm" w="sm"/>
          </a:ln>
        </p:spPr>
      </p:sp>
      <p:sp>
        <p:nvSpPr>
          <p:cNvPr name="AutoShape 5" id="5"/>
          <p:cNvSpPr/>
          <p:nvPr/>
        </p:nvSpPr>
        <p:spPr>
          <a:xfrm flipV="true">
            <a:off x="10988968" y="271471"/>
            <a:ext cx="0" cy="2412977"/>
          </a:xfrm>
          <a:prstGeom prst="line">
            <a:avLst/>
          </a:prstGeom>
          <a:ln cap="rnd" w="19050">
            <a:solidFill>
              <a:srgbClr val="00C49A"/>
            </a:solidFill>
            <a:prstDash val="solid"/>
            <a:headEnd type="none" len="sm" w="sm"/>
            <a:tailEnd type="none" len="sm" w="sm"/>
          </a:ln>
        </p:spPr>
      </p:sp>
      <p:sp>
        <p:nvSpPr>
          <p:cNvPr name="TextBox 6" id="6"/>
          <p:cNvSpPr txBox="true"/>
          <p:nvPr/>
        </p:nvSpPr>
        <p:spPr>
          <a:xfrm rot="0">
            <a:off x="10998493" y="594393"/>
            <a:ext cx="6260807" cy="2920365"/>
          </a:xfrm>
          <a:prstGeom prst="rect">
            <a:avLst/>
          </a:prstGeom>
        </p:spPr>
        <p:txBody>
          <a:bodyPr anchor="t" rtlCol="false" tIns="0" lIns="0" bIns="0" rIns="0">
            <a:spAutoFit/>
          </a:bodyPr>
          <a:lstStyle/>
          <a:p>
            <a:pPr algn="r">
              <a:lnSpc>
                <a:spcPts val="3359"/>
              </a:lnSpc>
            </a:pPr>
            <a:r>
              <a:rPr lang="en-US" sz="2400">
                <a:solidFill>
                  <a:srgbClr val="333333"/>
                </a:solidFill>
                <a:latin typeface="Poppins Light Italics"/>
              </a:rPr>
              <a:t>Sourabh Kale  (23M0783)</a:t>
            </a:r>
          </a:p>
          <a:p>
            <a:pPr algn="r">
              <a:lnSpc>
                <a:spcPts val="3359"/>
              </a:lnSpc>
            </a:pPr>
            <a:r>
              <a:rPr lang="en-US" sz="2400">
                <a:solidFill>
                  <a:srgbClr val="333333"/>
                </a:solidFill>
                <a:latin typeface="Poppins Light"/>
              </a:rPr>
              <a:t>Akshay Patidar</a:t>
            </a:r>
            <a:r>
              <a:rPr lang="en-US" sz="2400">
                <a:solidFill>
                  <a:srgbClr val="333333"/>
                </a:solidFill>
                <a:latin typeface="Poppins Light Italics"/>
              </a:rPr>
              <a:t>  (23M0792)</a:t>
            </a:r>
          </a:p>
          <a:p>
            <a:pPr algn="r">
              <a:lnSpc>
                <a:spcPts val="3359"/>
              </a:lnSpc>
            </a:pPr>
            <a:r>
              <a:rPr lang="en-US" sz="2400">
                <a:solidFill>
                  <a:srgbClr val="333333"/>
                </a:solidFill>
                <a:latin typeface="Poppins Light"/>
              </a:rPr>
              <a:t>Ravi Patidar</a:t>
            </a:r>
            <a:r>
              <a:rPr lang="en-US" sz="2400">
                <a:solidFill>
                  <a:srgbClr val="333333"/>
                </a:solidFill>
                <a:latin typeface="Poppins Light Italics"/>
              </a:rPr>
              <a:t> (23M0796)</a:t>
            </a:r>
          </a:p>
          <a:p>
            <a:pPr algn="r">
              <a:lnSpc>
                <a:spcPts val="3359"/>
              </a:lnSpc>
            </a:pPr>
            <a:r>
              <a:rPr lang="en-US" sz="2400">
                <a:solidFill>
                  <a:srgbClr val="333333"/>
                </a:solidFill>
                <a:latin typeface="Poppins Light"/>
              </a:rPr>
              <a:t>Ravikant Chandrawat</a:t>
            </a:r>
            <a:r>
              <a:rPr lang="en-US" sz="2400">
                <a:solidFill>
                  <a:srgbClr val="333333"/>
                </a:solidFill>
                <a:latin typeface="Poppins Light Italics"/>
              </a:rPr>
              <a:t>  (23M0804)</a:t>
            </a:r>
          </a:p>
          <a:p>
            <a:pPr algn="r">
              <a:lnSpc>
                <a:spcPts val="3359"/>
              </a:lnSpc>
            </a:pPr>
            <a:r>
              <a:rPr lang="en-US" sz="2400">
                <a:solidFill>
                  <a:srgbClr val="333333"/>
                </a:solidFill>
                <a:latin typeface="Poppins Light Italics"/>
              </a:rPr>
              <a:t>Priyanshu Sharma  (23M0834)</a:t>
            </a:r>
          </a:p>
          <a:p>
            <a:pPr algn="r">
              <a:lnSpc>
                <a:spcPts val="3359"/>
              </a:lnSpc>
            </a:pPr>
          </a:p>
          <a:p>
            <a:pPr algn="r">
              <a:lnSpc>
                <a:spcPts val="3359"/>
              </a:lnSpc>
            </a:pPr>
          </a:p>
        </p:txBody>
      </p:sp>
      <p:sp>
        <p:nvSpPr>
          <p:cNvPr name="AutoShape 7" id="7"/>
          <p:cNvSpPr/>
          <p:nvPr/>
        </p:nvSpPr>
        <p:spPr>
          <a:xfrm>
            <a:off x="716182" y="2740426"/>
            <a:ext cx="16855636" cy="0"/>
          </a:xfrm>
          <a:prstGeom prst="line">
            <a:avLst/>
          </a:prstGeom>
          <a:ln cap="rnd" w="19050">
            <a:solidFill>
              <a:srgbClr val="00C49A"/>
            </a:solidFill>
            <a:prstDash val="solid"/>
            <a:headEnd type="none" len="sm" w="sm"/>
            <a:tailEnd type="none" len="sm" w="sm"/>
          </a:ln>
        </p:spPr>
      </p:sp>
      <p:sp>
        <p:nvSpPr>
          <p:cNvPr name="Freeform 8" id="8"/>
          <p:cNvSpPr/>
          <p:nvPr/>
        </p:nvSpPr>
        <p:spPr>
          <a:xfrm flipH="false" flipV="false" rot="0">
            <a:off x="11845501" y="3294468"/>
            <a:ext cx="5413799" cy="5278454"/>
          </a:xfrm>
          <a:custGeom>
            <a:avLst/>
            <a:gdLst/>
            <a:ahLst/>
            <a:cxnLst/>
            <a:rect r="r" b="b" t="t" l="l"/>
            <a:pathLst>
              <a:path h="5278454" w="5413799">
                <a:moveTo>
                  <a:pt x="0" y="0"/>
                </a:moveTo>
                <a:lnTo>
                  <a:pt x="5413799" y="0"/>
                </a:lnTo>
                <a:lnTo>
                  <a:pt x="5413799" y="5278454"/>
                </a:lnTo>
                <a:lnTo>
                  <a:pt x="0" y="5278454"/>
                </a:lnTo>
                <a:lnTo>
                  <a:pt x="0" y="0"/>
                </a:lnTo>
                <a:close/>
              </a:path>
            </a:pathLst>
          </a:custGeom>
          <a:blipFill>
            <a:blip r:embed="rId2"/>
            <a:stretch>
              <a:fillRect l="0" t="0" r="0" b="0"/>
            </a:stretch>
          </a:blipFill>
        </p:spPr>
      </p:sp>
      <p:sp>
        <p:nvSpPr>
          <p:cNvPr name="TextBox 9" id="9"/>
          <p:cNvSpPr txBox="true"/>
          <p:nvPr/>
        </p:nvSpPr>
        <p:spPr>
          <a:xfrm rot="0">
            <a:off x="1028700" y="3284943"/>
            <a:ext cx="9386462" cy="4886325"/>
          </a:xfrm>
          <a:prstGeom prst="rect">
            <a:avLst/>
          </a:prstGeom>
        </p:spPr>
        <p:txBody>
          <a:bodyPr anchor="t" rtlCol="false" tIns="0" lIns="0" bIns="0" rIns="0">
            <a:spAutoFit/>
          </a:bodyPr>
          <a:lstStyle/>
          <a:p>
            <a:pPr>
              <a:lnSpc>
                <a:spcPts val="9600"/>
              </a:lnSpc>
            </a:pPr>
            <a:r>
              <a:rPr lang="en-US" sz="8000" spc="248">
                <a:solidFill>
                  <a:srgbClr val="333333"/>
                </a:solidFill>
                <a:latin typeface="Poppins Bold"/>
              </a:rPr>
              <a:t>Image Captioning using Transformers</a:t>
            </a:r>
          </a:p>
        </p:txBody>
      </p:sp>
      <p:sp>
        <p:nvSpPr>
          <p:cNvPr name="TextBox 10" id="10"/>
          <p:cNvSpPr txBox="true"/>
          <p:nvPr/>
        </p:nvSpPr>
        <p:spPr>
          <a:xfrm rot="0">
            <a:off x="6692030" y="402916"/>
            <a:ext cx="3723131" cy="405765"/>
          </a:xfrm>
          <a:prstGeom prst="rect">
            <a:avLst/>
          </a:prstGeom>
        </p:spPr>
        <p:txBody>
          <a:bodyPr anchor="t" rtlCol="false" tIns="0" lIns="0" bIns="0" rIns="0">
            <a:spAutoFit/>
          </a:bodyPr>
          <a:lstStyle/>
          <a:p>
            <a:pPr algn="r">
              <a:lnSpc>
                <a:spcPts val="3359"/>
              </a:lnSpc>
            </a:pPr>
            <a:r>
              <a:rPr lang="en-US" sz="2400">
                <a:solidFill>
                  <a:srgbClr val="333333"/>
                </a:solidFill>
                <a:latin typeface="Poppins Medium"/>
              </a:rPr>
              <a:t>PROFESSOR IN CHARGE</a:t>
            </a:r>
          </a:p>
        </p:txBody>
      </p:sp>
      <p:sp>
        <p:nvSpPr>
          <p:cNvPr name="TextBox 11" id="11"/>
          <p:cNvSpPr txBox="true"/>
          <p:nvPr/>
        </p:nvSpPr>
        <p:spPr>
          <a:xfrm rot="0">
            <a:off x="6692030" y="1033354"/>
            <a:ext cx="3244165" cy="405765"/>
          </a:xfrm>
          <a:prstGeom prst="rect">
            <a:avLst/>
          </a:prstGeom>
        </p:spPr>
        <p:txBody>
          <a:bodyPr anchor="t" rtlCol="false" tIns="0" lIns="0" bIns="0" rIns="0">
            <a:spAutoFit/>
          </a:bodyPr>
          <a:lstStyle/>
          <a:p>
            <a:pPr algn="r">
              <a:lnSpc>
                <a:spcPts val="3359"/>
              </a:lnSpc>
            </a:pPr>
            <a:r>
              <a:rPr lang="en-US" sz="2400">
                <a:solidFill>
                  <a:srgbClr val="333333"/>
                </a:solidFill>
                <a:latin typeface="Poppins Light"/>
              </a:rPr>
              <a:t>Dr,. Sunita Sarawagi</a:t>
            </a:r>
          </a:p>
        </p:txBody>
      </p:sp>
      <p:sp>
        <p:nvSpPr>
          <p:cNvPr name="TextBox 12" id="12"/>
          <p:cNvSpPr txBox="true"/>
          <p:nvPr/>
        </p:nvSpPr>
        <p:spPr>
          <a:xfrm rot="0">
            <a:off x="1028700" y="402916"/>
            <a:ext cx="3996127" cy="824865"/>
          </a:xfrm>
          <a:prstGeom prst="rect">
            <a:avLst/>
          </a:prstGeom>
        </p:spPr>
        <p:txBody>
          <a:bodyPr anchor="t" rtlCol="false" tIns="0" lIns="0" bIns="0" rIns="0">
            <a:spAutoFit/>
          </a:bodyPr>
          <a:lstStyle/>
          <a:p>
            <a:pPr>
              <a:lnSpc>
                <a:spcPts val="3359"/>
              </a:lnSpc>
            </a:pPr>
            <a:r>
              <a:rPr lang="en-US" sz="2400">
                <a:solidFill>
                  <a:srgbClr val="333333"/>
                </a:solidFill>
                <a:latin typeface="Poppins Medium"/>
              </a:rPr>
              <a:t>Department of Computer Science</a:t>
            </a:r>
          </a:p>
        </p:txBody>
      </p:sp>
      <p:sp>
        <p:nvSpPr>
          <p:cNvPr name="TextBox 13" id="13"/>
          <p:cNvSpPr txBox="true"/>
          <p:nvPr/>
        </p:nvSpPr>
        <p:spPr>
          <a:xfrm rot="0">
            <a:off x="1028700" y="1242904"/>
            <a:ext cx="3996127" cy="405765"/>
          </a:xfrm>
          <a:prstGeom prst="rect">
            <a:avLst/>
          </a:prstGeom>
        </p:spPr>
        <p:txBody>
          <a:bodyPr anchor="t" rtlCol="false" tIns="0" lIns="0" bIns="0" rIns="0">
            <a:spAutoFit/>
          </a:bodyPr>
          <a:lstStyle/>
          <a:p>
            <a:pPr>
              <a:lnSpc>
                <a:spcPts val="3359"/>
              </a:lnSpc>
            </a:pPr>
            <a:r>
              <a:rPr lang="en-US" sz="2400">
                <a:solidFill>
                  <a:srgbClr val="333333"/>
                </a:solidFill>
                <a:latin typeface="Poppins Light"/>
              </a:rPr>
              <a:t>IIT Bombay</a:t>
            </a:r>
          </a:p>
        </p:txBody>
      </p:sp>
      <p:sp>
        <p:nvSpPr>
          <p:cNvPr name="TextBox 14" id="14"/>
          <p:cNvSpPr txBox="true"/>
          <p:nvPr/>
        </p:nvSpPr>
        <p:spPr>
          <a:xfrm rot="0">
            <a:off x="14193125" y="44776"/>
            <a:ext cx="2903533" cy="405765"/>
          </a:xfrm>
          <a:prstGeom prst="rect">
            <a:avLst/>
          </a:prstGeom>
        </p:spPr>
        <p:txBody>
          <a:bodyPr anchor="t" rtlCol="false" tIns="0" lIns="0" bIns="0" rIns="0">
            <a:spAutoFit/>
          </a:bodyPr>
          <a:lstStyle/>
          <a:p>
            <a:pPr algn="r">
              <a:lnSpc>
                <a:spcPts val="3359"/>
              </a:lnSpc>
            </a:pPr>
            <a:r>
              <a:rPr lang="en-US" sz="2400">
                <a:solidFill>
                  <a:srgbClr val="333333"/>
                </a:solidFill>
                <a:latin typeface="Poppins Medium"/>
              </a:rPr>
              <a:t>STUDENTS</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close/>
                </a:path>
              </a:pathLst>
            </a:custGeom>
            <a:solidFill>
              <a:srgbClr val="00C49A"/>
            </a:solidFill>
          </p:spPr>
        </p:sp>
      </p:grpSp>
      <p:sp>
        <p:nvSpPr>
          <p:cNvPr name="TextBox 4" id="4"/>
          <p:cNvSpPr txBox="true"/>
          <p:nvPr/>
        </p:nvSpPr>
        <p:spPr>
          <a:xfrm rot="0">
            <a:off x="1028700" y="666750"/>
            <a:ext cx="10592755" cy="361950"/>
          </a:xfrm>
          <a:prstGeom prst="rect">
            <a:avLst/>
          </a:prstGeom>
        </p:spPr>
        <p:txBody>
          <a:bodyPr anchor="t" rtlCol="false" tIns="0" lIns="0" bIns="0" rIns="0">
            <a:spAutoFit/>
          </a:bodyPr>
          <a:lstStyle/>
          <a:p>
            <a:pPr>
              <a:lnSpc>
                <a:spcPts val="2879"/>
              </a:lnSpc>
            </a:pPr>
            <a:r>
              <a:rPr lang="en-US" sz="2400" spc="74">
                <a:solidFill>
                  <a:srgbClr val="333333"/>
                </a:solidFill>
                <a:latin typeface="Poppins Medium"/>
              </a:rPr>
              <a:t>INTRODUCTION</a:t>
            </a:r>
          </a:p>
        </p:txBody>
      </p:sp>
      <p:sp>
        <p:nvSpPr>
          <p:cNvPr name="TextBox 5" id="5"/>
          <p:cNvSpPr txBox="true"/>
          <p:nvPr/>
        </p:nvSpPr>
        <p:spPr>
          <a:xfrm rot="0">
            <a:off x="467794" y="1272631"/>
            <a:ext cx="16337329" cy="8670925"/>
          </a:xfrm>
          <a:prstGeom prst="rect">
            <a:avLst/>
          </a:prstGeom>
        </p:spPr>
        <p:txBody>
          <a:bodyPr anchor="t" rtlCol="false" tIns="0" lIns="0" bIns="0" rIns="0">
            <a:spAutoFit/>
          </a:bodyPr>
          <a:lstStyle/>
          <a:p>
            <a:pPr marL="539749" indent="-269875" lvl="1">
              <a:lnSpc>
                <a:spcPts val="4924"/>
              </a:lnSpc>
              <a:buFont typeface="Arial"/>
              <a:buChar char="•"/>
            </a:pPr>
            <a:r>
              <a:rPr lang="en-US" sz="2499">
                <a:solidFill>
                  <a:srgbClr val="333333"/>
                </a:solidFill>
                <a:latin typeface="Gothic A1 Light Bold"/>
              </a:rPr>
              <a:t>Image captioning describes the challenge of converting visual content into textual descriptions, a key focus for AI systems.</a:t>
            </a:r>
          </a:p>
          <a:p>
            <a:pPr marL="539749" indent="-269875" lvl="1">
              <a:lnSpc>
                <a:spcPts val="4924"/>
              </a:lnSpc>
              <a:buFont typeface="Arial"/>
              <a:buChar char="•"/>
            </a:pPr>
            <a:r>
              <a:rPr lang="en-US" sz="2499">
                <a:solidFill>
                  <a:srgbClr val="333333"/>
                </a:solidFill>
                <a:latin typeface="Gothic A1 Light Bold"/>
              </a:rPr>
              <a:t>Recent years have seen increased interest in automatic image captioning, driven by the success of deep learning in language and image processing.</a:t>
            </a:r>
          </a:p>
          <a:p>
            <a:pPr marL="539749" indent="-269875" lvl="1">
              <a:lnSpc>
                <a:spcPts val="4924"/>
              </a:lnSpc>
              <a:buFont typeface="Arial"/>
              <a:buChar char="•"/>
            </a:pPr>
            <a:r>
              <a:rPr lang="en-US" sz="2499">
                <a:solidFill>
                  <a:srgbClr val="333333"/>
                </a:solidFill>
                <a:latin typeface="Gothic A1 Light Bold"/>
              </a:rPr>
              <a:t>Models commonly adopt a translational approach, combining a visual encoder with a linguistic decoder.</a:t>
            </a:r>
          </a:p>
          <a:p>
            <a:pPr marL="539749" indent="-269875" lvl="1">
              <a:lnSpc>
                <a:spcPts val="4924"/>
              </a:lnSpc>
              <a:buFont typeface="Arial"/>
              <a:buChar char="•"/>
            </a:pPr>
            <a:r>
              <a:rPr lang="en-US" sz="2499">
                <a:solidFill>
                  <a:srgbClr val="333333"/>
                </a:solidFill>
                <a:latin typeface="Gothic A1 Light Bold"/>
              </a:rPr>
              <a:t>Automatic translation faces complexities, particularly when words' meanings are context-dependent, exacerbated in cross-modal tasks like image-to-text translation.</a:t>
            </a:r>
          </a:p>
          <a:p>
            <a:pPr marL="539749" indent="-269875" lvl="1">
              <a:lnSpc>
                <a:spcPts val="4924"/>
              </a:lnSpc>
              <a:buFont typeface="Arial"/>
              <a:buChar char="•"/>
            </a:pPr>
            <a:r>
              <a:rPr lang="en-US" sz="2499">
                <a:solidFill>
                  <a:srgbClr val="333333"/>
                </a:solidFill>
                <a:latin typeface="Gothic A1 Light Bold"/>
              </a:rPr>
              <a:t>Attention mechanisms play a pivotal role, guiding models to focus during encoding and utilizing recurrent neural networks with attention during decoding.</a:t>
            </a:r>
          </a:p>
          <a:p>
            <a:pPr marL="539749" indent="-269875" lvl="1">
              <a:lnSpc>
                <a:spcPts val="4924"/>
              </a:lnSpc>
              <a:buFont typeface="Arial"/>
              <a:buChar char="•"/>
            </a:pPr>
            <a:r>
              <a:rPr lang="en-US" sz="2499">
                <a:solidFill>
                  <a:srgbClr val="333333"/>
                </a:solidFill>
                <a:latin typeface="Gothic A1 Light Bold"/>
              </a:rPr>
              <a:t>The transformer, designed for natural language processing, offers a comprehensive approach. It relates embedded words in sentences, training end-to-end without explicit auxiliary models for relation detection.</a:t>
            </a:r>
          </a:p>
          <a:p>
            <a:pPr marL="539749" indent="-269875" lvl="1">
              <a:lnSpc>
                <a:spcPts val="4924"/>
              </a:lnSpc>
              <a:buFont typeface="Arial"/>
              <a:buChar char="•"/>
            </a:pPr>
            <a:r>
              <a:rPr lang="en-US" sz="2499">
                <a:solidFill>
                  <a:srgbClr val="333333"/>
                </a:solidFill>
                <a:latin typeface="Gothic A1 Light Bold"/>
              </a:rPr>
              <a:t>Unlike traditional recurrent neural networks, transformers process input sentences/sequences in parallel, eliminating the need for time steps associated with inputs.</a:t>
            </a:r>
          </a:p>
          <a:p>
            <a:pPr>
              <a:lnSpc>
                <a:spcPts val="4924"/>
              </a:lnSpc>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close/>
                </a:path>
              </a:pathLst>
            </a:custGeom>
            <a:solidFill>
              <a:srgbClr val="00C49A"/>
            </a:solidFill>
          </p:spPr>
        </p:sp>
      </p:grpSp>
      <p:sp>
        <p:nvSpPr>
          <p:cNvPr name="TextBox 4" id="4"/>
          <p:cNvSpPr txBox="true"/>
          <p:nvPr/>
        </p:nvSpPr>
        <p:spPr>
          <a:xfrm rot="0">
            <a:off x="1393076" y="1028700"/>
            <a:ext cx="10592755" cy="361950"/>
          </a:xfrm>
          <a:prstGeom prst="rect">
            <a:avLst/>
          </a:prstGeom>
        </p:spPr>
        <p:txBody>
          <a:bodyPr anchor="t" rtlCol="false" tIns="0" lIns="0" bIns="0" rIns="0">
            <a:spAutoFit/>
          </a:bodyPr>
          <a:lstStyle/>
          <a:p>
            <a:pPr>
              <a:lnSpc>
                <a:spcPts val="2879"/>
              </a:lnSpc>
            </a:pPr>
            <a:r>
              <a:rPr lang="en-US" sz="2400" spc="74">
                <a:solidFill>
                  <a:srgbClr val="333333"/>
                </a:solidFill>
                <a:latin typeface="Poppins Medium"/>
              </a:rPr>
              <a:t>THE PURPOSE</a:t>
            </a:r>
          </a:p>
        </p:txBody>
      </p:sp>
      <p:sp>
        <p:nvSpPr>
          <p:cNvPr name="TextBox 5" id="5"/>
          <p:cNvSpPr txBox="true"/>
          <p:nvPr/>
        </p:nvSpPr>
        <p:spPr>
          <a:xfrm rot="0">
            <a:off x="534050" y="1714500"/>
            <a:ext cx="16566288" cy="6479920"/>
          </a:xfrm>
          <a:prstGeom prst="rect">
            <a:avLst/>
          </a:prstGeom>
        </p:spPr>
        <p:txBody>
          <a:bodyPr anchor="t" rtlCol="false" tIns="0" lIns="0" bIns="0" rIns="0">
            <a:spAutoFit/>
          </a:bodyPr>
          <a:lstStyle/>
          <a:p>
            <a:pPr marL="561342" indent="-280671" lvl="1">
              <a:lnSpc>
                <a:spcPts val="5122"/>
              </a:lnSpc>
              <a:buFont typeface="Arial"/>
              <a:buChar char="•"/>
            </a:pPr>
            <a:r>
              <a:rPr lang="en-US" sz="2600">
                <a:solidFill>
                  <a:srgbClr val="333333"/>
                </a:solidFill>
                <a:latin typeface="Gothic A1 Light"/>
              </a:rPr>
              <a:t>Allows visually impaired individuals to access and comprehend visual content.</a:t>
            </a:r>
          </a:p>
          <a:p>
            <a:pPr marL="561342" indent="-280671" lvl="1">
              <a:lnSpc>
                <a:spcPts val="5122"/>
              </a:lnSpc>
              <a:buFont typeface="Arial"/>
              <a:buChar char="•"/>
            </a:pPr>
            <a:r>
              <a:rPr lang="en-US" sz="2600">
                <a:solidFill>
                  <a:srgbClr val="333333"/>
                </a:solidFill>
                <a:latin typeface="Gothic A1 Light"/>
              </a:rPr>
              <a:t>Enables efficient image search based on textual queries.</a:t>
            </a:r>
          </a:p>
          <a:p>
            <a:pPr marL="561342" indent="-280671" lvl="1">
              <a:lnSpc>
                <a:spcPts val="5122"/>
              </a:lnSpc>
              <a:buFont typeface="Arial"/>
              <a:buChar char="•"/>
            </a:pPr>
            <a:r>
              <a:rPr lang="en-US" sz="2600">
                <a:solidFill>
                  <a:srgbClr val="333333"/>
                </a:solidFill>
                <a:latin typeface="Gothic A1 Light"/>
              </a:rPr>
              <a:t>Enhances human-AI communication by providing meaningful textual context to images.</a:t>
            </a:r>
          </a:p>
          <a:p>
            <a:pPr marL="561342" indent="-280671" lvl="1">
              <a:lnSpc>
                <a:spcPts val="5122"/>
              </a:lnSpc>
              <a:buFont typeface="Arial"/>
              <a:buChar char="•"/>
            </a:pPr>
            <a:r>
              <a:rPr lang="en-US" sz="2600">
                <a:solidFill>
                  <a:srgbClr val="333333"/>
                </a:solidFill>
                <a:latin typeface="Gothic A1 Light"/>
              </a:rPr>
              <a:t>Provides a bridge between visual and linguistic understanding, aiding in richer content comprehension.</a:t>
            </a:r>
          </a:p>
          <a:p>
            <a:pPr marL="561342" indent="-280671" lvl="1">
              <a:lnSpc>
                <a:spcPts val="5122"/>
              </a:lnSpc>
              <a:buFont typeface="Arial"/>
              <a:buChar char="•"/>
            </a:pPr>
            <a:r>
              <a:rPr lang="en-US" sz="2600">
                <a:solidFill>
                  <a:srgbClr val="333333"/>
                </a:solidFill>
                <a:latin typeface="Gothic A1 Light"/>
              </a:rPr>
              <a:t>Supports educational tools by narrating visual content for better learning experiences.</a:t>
            </a:r>
          </a:p>
          <a:p>
            <a:pPr marL="561342" indent="-280671" lvl="1">
              <a:lnSpc>
                <a:spcPts val="5122"/>
              </a:lnSpc>
              <a:buFont typeface="Arial"/>
              <a:buChar char="•"/>
            </a:pPr>
            <a:r>
              <a:rPr lang="en-US" sz="2600">
                <a:solidFill>
                  <a:srgbClr val="333333"/>
                </a:solidFill>
                <a:latin typeface="Gothic A1 Light"/>
              </a:rPr>
              <a:t>Boosts engagement by automatically generating descriptive captions for shared images.</a:t>
            </a:r>
          </a:p>
          <a:p>
            <a:pPr marL="561342" indent="-280671" lvl="1">
              <a:lnSpc>
                <a:spcPts val="5122"/>
              </a:lnSpc>
              <a:buFont typeface="Arial"/>
              <a:buChar char="•"/>
            </a:pPr>
            <a:r>
              <a:rPr lang="en-US" sz="2600">
                <a:solidFill>
                  <a:srgbClr val="333333"/>
                </a:solidFill>
                <a:latin typeface="Gothic A1 Light"/>
              </a:rPr>
              <a:t>Essential for applications requiring integration of both visual and textual information.</a:t>
            </a:r>
          </a:p>
          <a:p>
            <a:pPr marL="561342" indent="-280671" lvl="1">
              <a:lnSpc>
                <a:spcPts val="5122"/>
              </a:lnSpc>
              <a:buFont typeface="Arial"/>
              <a:buChar char="•"/>
            </a:pPr>
            <a:r>
              <a:rPr lang="en-US" sz="2600">
                <a:solidFill>
                  <a:srgbClr val="333333"/>
                </a:solidFill>
                <a:latin typeface="Gothic A1 Light"/>
              </a:rPr>
              <a:t>Drives advancements in assistive technologies, fostering inclusivity and accessibility.</a:t>
            </a:r>
          </a:p>
          <a:p>
            <a:pPr marL="561342" indent="-280671" lvl="1">
              <a:lnSpc>
                <a:spcPts val="5122"/>
              </a:lnSpc>
              <a:buFont typeface="Arial"/>
              <a:buChar char="•"/>
            </a:pPr>
            <a:r>
              <a:rPr lang="en-US" sz="2600">
                <a:solidFill>
                  <a:srgbClr val="333333"/>
                </a:solidFill>
                <a:latin typeface="Gothic A1 Light"/>
              </a:rPr>
              <a:t>Improves user experience by providing meaningful context, and creating more immersive applications.</a:t>
            </a:r>
          </a:p>
          <a:p>
            <a:pPr>
              <a:lnSpc>
                <a:spcPts val="512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805567" y="647700"/>
            <a:ext cx="8306878" cy="742950"/>
          </a:xfrm>
          <a:prstGeom prst="rect">
            <a:avLst/>
          </a:prstGeom>
        </p:spPr>
        <p:txBody>
          <a:bodyPr anchor="t" rtlCol="false" tIns="0" lIns="0" bIns="0" rIns="0">
            <a:spAutoFit/>
          </a:bodyPr>
          <a:lstStyle/>
          <a:p>
            <a:pPr algn="l">
              <a:lnSpc>
                <a:spcPts val="5880"/>
              </a:lnSpc>
            </a:pPr>
            <a:r>
              <a:rPr lang="en-US" sz="4900">
                <a:solidFill>
                  <a:srgbClr val="FFFFFF"/>
                </a:solidFill>
                <a:latin typeface="Poppins Medium Bold"/>
              </a:rPr>
              <a:t>Problem Statement </a:t>
            </a:r>
          </a:p>
        </p:txBody>
      </p:sp>
      <p:sp>
        <p:nvSpPr>
          <p:cNvPr name="TextBox 4" id="4"/>
          <p:cNvSpPr txBox="true"/>
          <p:nvPr/>
        </p:nvSpPr>
        <p:spPr>
          <a:xfrm rot="0">
            <a:off x="1028700" y="2388642"/>
            <a:ext cx="15599280" cy="4943289"/>
          </a:xfrm>
          <a:prstGeom prst="rect">
            <a:avLst/>
          </a:prstGeom>
        </p:spPr>
        <p:txBody>
          <a:bodyPr anchor="t" rtlCol="false" tIns="0" lIns="0" bIns="0" rIns="0">
            <a:spAutoFit/>
          </a:bodyPr>
          <a:lstStyle/>
          <a:p>
            <a:pPr>
              <a:lnSpc>
                <a:spcPts val="4286"/>
              </a:lnSpc>
            </a:pPr>
            <a:r>
              <a:rPr lang="en-US" sz="2857">
                <a:solidFill>
                  <a:srgbClr val="FFFFFF"/>
                </a:solidFill>
                <a:latin typeface="Gothic A1 Light"/>
              </a:rPr>
              <a:t>In the realm of computer vision and natural language processing, the task of generating descriptive and contextually rich captions for images poses a compelling challenge. Existing image captioning methods, often reliant on traditional approaches, struggle to capture intricate relationships and contextual nuances within visual content. The emergence of transformer architectures in natural language processing has shown immense potential for parallel processing and holistic contextual understanding.</a:t>
            </a:r>
          </a:p>
          <a:p>
            <a:pPr algn="l">
              <a:lnSpc>
                <a:spcPts val="4286"/>
              </a:lnSpc>
            </a:pPr>
            <a:r>
              <a:rPr lang="en-US" sz="2857">
                <a:solidFill>
                  <a:srgbClr val="FFFFFF"/>
                </a:solidFill>
                <a:latin typeface="Gothic A1 Light"/>
              </a:rPr>
              <a:t>This project aims to address the limitations of conventional image captioning methods by harnessing the capabilities of transformers, paving the way for more accurate, context-aware, and efficient image description generation.</a:t>
            </a:r>
          </a:p>
        </p:txBody>
      </p:sp>
      <p:sp>
        <p:nvSpPr>
          <p:cNvPr name="AutoShape 5" id="5"/>
          <p:cNvSpPr/>
          <p:nvPr/>
        </p:nvSpPr>
        <p:spPr>
          <a:xfrm rot="0">
            <a:off x="14902528" y="9253538"/>
            <a:ext cx="1436112" cy="9525"/>
          </a:xfrm>
          <a:prstGeom prst="rect">
            <a:avLst/>
          </a:prstGeom>
          <a:solidFill>
            <a:srgbClr val="272727"/>
          </a:solidFill>
        </p:spPr>
      </p:sp>
      <p:grpSp>
        <p:nvGrpSpPr>
          <p:cNvPr name="Group 6" id="6"/>
          <p:cNvGrpSpPr/>
          <p:nvPr/>
        </p:nvGrpSpPr>
        <p:grpSpPr>
          <a:xfrm rot="0">
            <a:off x="16627980" y="8942640"/>
            <a:ext cx="631320" cy="631320"/>
            <a:chOff x="0" y="0"/>
            <a:chExt cx="841759" cy="841759"/>
          </a:xfrm>
        </p:grpSpPr>
        <p:grpSp>
          <p:nvGrpSpPr>
            <p:cNvPr name="Group 7" id="7"/>
            <p:cNvGrpSpPr/>
            <p:nvPr/>
          </p:nvGrpSpPr>
          <p:grpSpPr>
            <a:xfrm rot="0">
              <a:off x="0" y="0"/>
              <a:ext cx="841759" cy="841759"/>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72727">
                  <a:alpha val="9804"/>
                </a:srgbClr>
              </a:solidFill>
            </p:spPr>
          </p:sp>
        </p:grpSp>
        <p:sp>
          <p:nvSpPr>
            <p:cNvPr name="Freeform 9" id="9"/>
            <p:cNvSpPr/>
            <p:nvPr/>
          </p:nvSpPr>
          <p:spPr>
            <a:xfrm flipH="false" flipV="false" rot="0">
              <a:off x="78496" y="78496"/>
              <a:ext cx="684768" cy="684768"/>
            </a:xfrm>
            <a:custGeom>
              <a:avLst/>
              <a:gdLst/>
              <a:ahLst/>
              <a:cxnLst/>
              <a:rect r="r" b="b" t="t" l="l"/>
              <a:pathLst>
                <a:path h="684768" w="684768">
                  <a:moveTo>
                    <a:pt x="0" y="0"/>
                  </a:moveTo>
                  <a:lnTo>
                    <a:pt x="684768" y="0"/>
                  </a:lnTo>
                  <a:lnTo>
                    <a:pt x="684768" y="684768"/>
                  </a:lnTo>
                  <a:lnTo>
                    <a:pt x="0" y="6847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0" id="10"/>
            <p:cNvSpPr/>
            <p:nvPr/>
          </p:nvSpPr>
          <p:spPr>
            <a:xfrm flipH="false" flipV="false" rot="0">
              <a:off x="367480" y="294201"/>
              <a:ext cx="154864" cy="253358"/>
            </a:xfrm>
            <a:custGeom>
              <a:avLst/>
              <a:gdLst/>
              <a:ahLst/>
              <a:cxnLst/>
              <a:rect r="r" b="b" t="t" l="l"/>
              <a:pathLst>
                <a:path h="253358" w="154864">
                  <a:moveTo>
                    <a:pt x="0" y="0"/>
                  </a:moveTo>
                  <a:lnTo>
                    <a:pt x="154864" y="0"/>
                  </a:lnTo>
                  <a:lnTo>
                    <a:pt x="154864" y="253358"/>
                  </a:lnTo>
                  <a:lnTo>
                    <a:pt x="0" y="2533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close/>
                </a:path>
              </a:pathLst>
            </a:custGeom>
            <a:solidFill>
              <a:srgbClr val="00C49A"/>
            </a:solidFill>
          </p:spPr>
        </p:sp>
      </p:grpSp>
      <p:sp>
        <p:nvSpPr>
          <p:cNvPr name="TextBox 4" id="4"/>
          <p:cNvSpPr txBox="true"/>
          <p:nvPr/>
        </p:nvSpPr>
        <p:spPr>
          <a:xfrm rot="0">
            <a:off x="1393076" y="1028700"/>
            <a:ext cx="10592755" cy="361950"/>
          </a:xfrm>
          <a:prstGeom prst="rect">
            <a:avLst/>
          </a:prstGeom>
        </p:spPr>
        <p:txBody>
          <a:bodyPr anchor="t" rtlCol="false" tIns="0" lIns="0" bIns="0" rIns="0">
            <a:spAutoFit/>
          </a:bodyPr>
          <a:lstStyle/>
          <a:p>
            <a:pPr>
              <a:lnSpc>
                <a:spcPts val="2879"/>
              </a:lnSpc>
            </a:pPr>
            <a:r>
              <a:rPr lang="en-US" sz="2400" spc="74">
                <a:solidFill>
                  <a:srgbClr val="333333"/>
                </a:solidFill>
                <a:latin typeface="Poppins Medium"/>
              </a:rPr>
              <a:t>Dataset Exploration</a:t>
            </a:r>
          </a:p>
        </p:txBody>
      </p:sp>
      <p:sp>
        <p:nvSpPr>
          <p:cNvPr name="TextBox 5" id="5"/>
          <p:cNvSpPr txBox="true"/>
          <p:nvPr/>
        </p:nvSpPr>
        <p:spPr>
          <a:xfrm rot="0">
            <a:off x="693012" y="1451102"/>
            <a:ext cx="16566288" cy="8423020"/>
          </a:xfrm>
          <a:prstGeom prst="rect">
            <a:avLst/>
          </a:prstGeom>
        </p:spPr>
        <p:txBody>
          <a:bodyPr anchor="t" rtlCol="false" tIns="0" lIns="0" bIns="0" rIns="0">
            <a:spAutoFit/>
          </a:bodyPr>
          <a:lstStyle/>
          <a:p>
            <a:pPr>
              <a:lnSpc>
                <a:spcPts val="5122"/>
              </a:lnSpc>
            </a:pPr>
            <a:r>
              <a:rPr lang="en-US" sz="2600">
                <a:solidFill>
                  <a:srgbClr val="333333"/>
                </a:solidFill>
                <a:latin typeface="Gothic A1 Light"/>
              </a:rPr>
              <a:t>The </a:t>
            </a:r>
            <a:r>
              <a:rPr lang="en-US" sz="2600">
                <a:solidFill>
                  <a:srgbClr val="333333"/>
                </a:solidFill>
                <a:latin typeface="Gothic A1 Light Bold"/>
              </a:rPr>
              <a:t>Flickr8k </a:t>
            </a:r>
            <a:r>
              <a:rPr lang="en-US" sz="2600">
                <a:solidFill>
                  <a:srgbClr val="333333"/>
                </a:solidFill>
                <a:latin typeface="Gothic A1 Light"/>
              </a:rPr>
              <a:t>dataset is a large corpus of images and captions that is widely used for image captioning research. It consists of 8,092 images and up to five captions for each image. The images were collected from Flickr and tend not to contain any well-known people or locations and cover a wide range of topics, including people, animals, objects, and landscapes.</a:t>
            </a:r>
          </a:p>
          <a:p>
            <a:pPr>
              <a:lnSpc>
                <a:spcPts val="5122"/>
              </a:lnSpc>
            </a:pPr>
            <a:r>
              <a:rPr lang="en-US" sz="2600">
                <a:solidFill>
                  <a:srgbClr val="333333"/>
                </a:solidFill>
                <a:latin typeface="Gothic A1 Light"/>
              </a:rPr>
              <a:t>Some key points about the Flickr8k dataset:</a:t>
            </a:r>
          </a:p>
          <a:p>
            <a:pPr marL="561342" indent="-280671" lvl="1">
              <a:lnSpc>
                <a:spcPts val="5122"/>
              </a:lnSpc>
              <a:buFont typeface="Arial"/>
              <a:buChar char="•"/>
            </a:pPr>
            <a:r>
              <a:rPr lang="en-US" sz="2600">
                <a:solidFill>
                  <a:srgbClr val="333333"/>
                </a:solidFill>
                <a:latin typeface="Gothic A1 Light"/>
              </a:rPr>
              <a:t>Dataset size: 8,092 images</a:t>
            </a:r>
          </a:p>
          <a:p>
            <a:pPr marL="561342" indent="-280671" lvl="1">
              <a:lnSpc>
                <a:spcPts val="5122"/>
              </a:lnSpc>
              <a:buFont typeface="Arial"/>
              <a:buChar char="•"/>
            </a:pPr>
            <a:r>
              <a:rPr lang="en-US" sz="2600">
                <a:solidFill>
                  <a:srgbClr val="333333"/>
                </a:solidFill>
                <a:latin typeface="Gothic A1 Light"/>
              </a:rPr>
              <a:t>Captions per image: Up to 5</a:t>
            </a:r>
          </a:p>
          <a:p>
            <a:pPr marL="561342" indent="-280671" lvl="1">
              <a:lnSpc>
                <a:spcPts val="5122"/>
              </a:lnSpc>
              <a:buFont typeface="Arial"/>
              <a:buChar char="•"/>
            </a:pPr>
            <a:r>
              <a:rPr lang="en-US" sz="2600">
                <a:solidFill>
                  <a:srgbClr val="333333"/>
                </a:solidFill>
                <a:latin typeface="Gothic A1 Light"/>
              </a:rPr>
              <a:t>Image types: Wide range, including people, animals, objects, and landscapes</a:t>
            </a:r>
          </a:p>
          <a:p>
            <a:pPr marL="561342" indent="-280671" lvl="1">
              <a:lnSpc>
                <a:spcPts val="5122"/>
              </a:lnSpc>
              <a:buFont typeface="Arial"/>
              <a:buChar char="•"/>
            </a:pPr>
            <a:r>
              <a:rPr lang="en-US" sz="2600">
                <a:solidFill>
                  <a:srgbClr val="333333"/>
                </a:solidFill>
                <a:latin typeface="Gothic A1 Light"/>
              </a:rPr>
              <a:t>Image resolution: Varies, but typically around 300x200 pixels</a:t>
            </a:r>
          </a:p>
          <a:p>
            <a:pPr marL="561342" indent="-280671" lvl="1">
              <a:lnSpc>
                <a:spcPts val="5122"/>
              </a:lnSpc>
              <a:buFont typeface="Arial"/>
              <a:buChar char="•"/>
            </a:pPr>
            <a:r>
              <a:rPr lang="en-US" sz="2600">
                <a:solidFill>
                  <a:srgbClr val="333333"/>
                </a:solidFill>
                <a:latin typeface="Gothic A1 Light"/>
              </a:rPr>
              <a:t>Image format: JPEG</a:t>
            </a:r>
          </a:p>
          <a:p>
            <a:pPr marL="561342" indent="-280671" lvl="1">
              <a:lnSpc>
                <a:spcPts val="5122"/>
              </a:lnSpc>
              <a:buFont typeface="Arial"/>
              <a:buChar char="•"/>
            </a:pPr>
            <a:r>
              <a:rPr lang="en-US" sz="2600">
                <a:solidFill>
                  <a:srgbClr val="333333"/>
                </a:solidFill>
                <a:latin typeface="Gothic A1 Light"/>
              </a:rPr>
              <a:t>Caption format: Plain text</a:t>
            </a:r>
          </a:p>
          <a:p>
            <a:pPr>
              <a:lnSpc>
                <a:spcPts val="5122"/>
              </a:lnSpc>
            </a:pPr>
            <a:r>
              <a:rPr lang="en-US" sz="2600">
                <a:solidFill>
                  <a:srgbClr val="333333"/>
                </a:solidFill>
                <a:latin typeface="Gothic A1 Light"/>
              </a:rPr>
              <a:t>We have seen it being used to train and evaluate a wide range of image captioning models, and it has contributed to significant advances in the field.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close/>
                </a:path>
              </a:pathLst>
            </a:custGeom>
            <a:solidFill>
              <a:srgbClr val="00C49A"/>
            </a:solidFill>
          </p:spPr>
        </p:sp>
      </p:grpSp>
      <p:sp>
        <p:nvSpPr>
          <p:cNvPr name="Freeform 4" id="4"/>
          <p:cNvSpPr/>
          <p:nvPr/>
        </p:nvSpPr>
        <p:spPr>
          <a:xfrm flipH="false" flipV="false" rot="0">
            <a:off x="370226" y="641064"/>
            <a:ext cx="12621396" cy="9645936"/>
          </a:xfrm>
          <a:custGeom>
            <a:avLst/>
            <a:gdLst/>
            <a:ahLst/>
            <a:cxnLst/>
            <a:rect r="r" b="b" t="t" l="l"/>
            <a:pathLst>
              <a:path h="9645936" w="12621396">
                <a:moveTo>
                  <a:pt x="0" y="0"/>
                </a:moveTo>
                <a:lnTo>
                  <a:pt x="12621396" y="0"/>
                </a:lnTo>
                <a:lnTo>
                  <a:pt x="12621396" y="9645936"/>
                </a:lnTo>
                <a:lnTo>
                  <a:pt x="0" y="9645936"/>
                </a:lnTo>
                <a:lnTo>
                  <a:pt x="0" y="0"/>
                </a:lnTo>
                <a:close/>
              </a:path>
            </a:pathLst>
          </a:custGeom>
          <a:blipFill>
            <a:blip r:embed="rId2"/>
            <a:stretch>
              <a:fillRect l="0" t="0" r="0" b="0"/>
            </a:stretch>
          </a:blipFill>
        </p:spPr>
      </p:sp>
      <p:sp>
        <p:nvSpPr>
          <p:cNvPr name="TextBox 5" id="5"/>
          <p:cNvSpPr txBox="true"/>
          <p:nvPr/>
        </p:nvSpPr>
        <p:spPr>
          <a:xfrm rot="0">
            <a:off x="12991622" y="4154810"/>
            <a:ext cx="5574101" cy="1872604"/>
          </a:xfrm>
          <a:prstGeom prst="rect">
            <a:avLst/>
          </a:prstGeom>
        </p:spPr>
        <p:txBody>
          <a:bodyPr anchor="t" rtlCol="false" tIns="0" lIns="0" bIns="0" rIns="0">
            <a:spAutoFit/>
          </a:bodyPr>
          <a:lstStyle/>
          <a:p>
            <a:pPr algn="ctr">
              <a:lnSpc>
                <a:spcPts val="7560"/>
              </a:lnSpc>
            </a:pPr>
            <a:r>
              <a:rPr lang="en-US" sz="5400">
                <a:solidFill>
                  <a:srgbClr val="333333"/>
                </a:solidFill>
                <a:latin typeface="Open Sans Extra Bold"/>
              </a:rPr>
              <a:t>Training Workflow</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close/>
                </a:path>
              </a:pathLst>
            </a:custGeom>
            <a:solidFill>
              <a:srgbClr val="00C49A"/>
            </a:solidFill>
          </p:spPr>
        </p:sp>
      </p:grpSp>
      <p:sp>
        <p:nvSpPr>
          <p:cNvPr name="TextBox 4" id="4"/>
          <p:cNvSpPr txBox="true"/>
          <p:nvPr/>
        </p:nvSpPr>
        <p:spPr>
          <a:xfrm rot="0">
            <a:off x="1393076" y="1028700"/>
            <a:ext cx="10592755" cy="361950"/>
          </a:xfrm>
          <a:prstGeom prst="rect">
            <a:avLst/>
          </a:prstGeom>
        </p:spPr>
        <p:txBody>
          <a:bodyPr anchor="t" rtlCol="false" tIns="0" lIns="0" bIns="0" rIns="0">
            <a:spAutoFit/>
          </a:bodyPr>
          <a:lstStyle/>
          <a:p>
            <a:pPr>
              <a:lnSpc>
                <a:spcPts val="2879"/>
              </a:lnSpc>
            </a:pPr>
            <a:r>
              <a:rPr lang="en-US" sz="2400" spc="74">
                <a:solidFill>
                  <a:srgbClr val="333333"/>
                </a:solidFill>
                <a:latin typeface="Poppins Medium"/>
              </a:rPr>
              <a:t>Feature Extraction using InceptionV3</a:t>
            </a:r>
          </a:p>
        </p:txBody>
      </p:sp>
      <p:sp>
        <p:nvSpPr>
          <p:cNvPr name="TextBox 5" id="5"/>
          <p:cNvSpPr txBox="true"/>
          <p:nvPr/>
        </p:nvSpPr>
        <p:spPr>
          <a:xfrm rot="0">
            <a:off x="534050" y="1685925"/>
            <a:ext cx="16566288" cy="6517259"/>
          </a:xfrm>
          <a:prstGeom prst="rect">
            <a:avLst/>
          </a:prstGeom>
        </p:spPr>
        <p:txBody>
          <a:bodyPr anchor="t" rtlCol="false" tIns="0" lIns="0" bIns="0" rIns="0">
            <a:spAutoFit/>
          </a:bodyPr>
          <a:lstStyle/>
          <a:p>
            <a:pPr marL="626111" indent="-313055" lvl="1">
              <a:lnSpc>
                <a:spcPts val="5713"/>
              </a:lnSpc>
              <a:buFont typeface="Arial"/>
              <a:buChar char="•"/>
            </a:pPr>
            <a:r>
              <a:rPr lang="en-US" sz="2900">
                <a:solidFill>
                  <a:srgbClr val="333333"/>
                </a:solidFill>
                <a:latin typeface="Gothic A1 Light"/>
              </a:rPr>
              <a:t> InceptionV3 is employed to extract rich visual features from images in the dataset.</a:t>
            </a:r>
          </a:p>
          <a:p>
            <a:pPr marL="626111" indent="-313055" lvl="1">
              <a:lnSpc>
                <a:spcPts val="5713"/>
              </a:lnSpc>
              <a:buFont typeface="Arial"/>
              <a:buChar char="•"/>
            </a:pPr>
            <a:r>
              <a:rPr lang="en-US" sz="2900">
                <a:solidFill>
                  <a:srgbClr val="333333"/>
                </a:solidFill>
                <a:latin typeface="Gothic A1 Light"/>
              </a:rPr>
              <a:t>: Reads and decodes image files, resizes them to a standard size (299x299), and preprocesses them using the InceptionV3 preprocessing function.</a:t>
            </a:r>
          </a:p>
          <a:p>
            <a:pPr marL="626111" indent="-313055" lvl="1">
              <a:lnSpc>
                <a:spcPts val="5713"/>
              </a:lnSpc>
              <a:buFont typeface="Arial"/>
              <a:buChar char="•"/>
            </a:pPr>
            <a:r>
              <a:rPr lang="en-US" sz="2900">
                <a:solidFill>
                  <a:srgbClr val="333333"/>
                </a:solidFill>
                <a:latin typeface="Gothic A1 Light"/>
              </a:rPr>
              <a:t> We leverage the InceptionV3 model pre-trained on ImageNet to benefit from its learned representations.</a:t>
            </a:r>
          </a:p>
          <a:p>
            <a:pPr marL="626111" indent="-313055" lvl="1">
              <a:lnSpc>
                <a:spcPts val="5713"/>
              </a:lnSpc>
              <a:buFont typeface="Arial"/>
              <a:buChar char="•"/>
            </a:pPr>
            <a:r>
              <a:rPr lang="en-US" sz="2900">
                <a:solidFill>
                  <a:srgbClr val="333333"/>
                </a:solidFill>
                <a:latin typeface="Gothic A1 Light"/>
              </a:rPr>
              <a:t> Using only the last layer so as to obtain a set of high-level features that the Inception V3 model has learned. </a:t>
            </a:r>
          </a:p>
          <a:p>
            <a:pPr marL="626111" indent="-313055" lvl="1">
              <a:lnSpc>
                <a:spcPts val="5713"/>
              </a:lnSpc>
              <a:buFont typeface="Arial"/>
              <a:buChar char="•"/>
            </a:pPr>
            <a:r>
              <a:rPr lang="en-US" sz="2900">
                <a:solidFill>
                  <a:srgbClr val="333333"/>
                </a:solidFill>
                <a:latin typeface="Gothic A1 Light"/>
              </a:rPr>
              <a:t>It alllows the model to capture complex patterns and relationships in the input images.</a:t>
            </a:r>
          </a:p>
          <a:p>
            <a:pPr>
              <a:lnSpc>
                <a:spcPts val="5713"/>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9050" y="0"/>
            <a:ext cx="18288000" cy="450526"/>
            <a:chOff x="0" y="0"/>
            <a:chExt cx="6186311" cy="152400"/>
          </a:xfrm>
        </p:grpSpPr>
        <p:sp>
          <p:nvSpPr>
            <p:cNvPr name="Freeform 3" id="3"/>
            <p:cNvSpPr/>
            <p:nvPr/>
          </p:nvSpPr>
          <p:spPr>
            <a:xfrm flipH="false" flipV="false" rot="0">
              <a:off x="0" y="0"/>
              <a:ext cx="6186311" cy="152400"/>
            </a:xfrm>
            <a:custGeom>
              <a:avLst/>
              <a:gdLst/>
              <a:ahLst/>
              <a:cxnLst/>
              <a:rect r="r" b="b" t="t" l="l"/>
              <a:pathLst>
                <a:path h="152400" w="6186311">
                  <a:moveTo>
                    <a:pt x="0" y="0"/>
                  </a:moveTo>
                  <a:lnTo>
                    <a:pt x="6186311" y="0"/>
                  </a:lnTo>
                  <a:lnTo>
                    <a:pt x="6186311" y="152400"/>
                  </a:lnTo>
                  <a:lnTo>
                    <a:pt x="0" y="152400"/>
                  </a:lnTo>
                  <a:close/>
                </a:path>
              </a:pathLst>
            </a:custGeom>
            <a:solidFill>
              <a:srgbClr val="00C49A"/>
            </a:solidFill>
          </p:spPr>
        </p:sp>
      </p:grpSp>
      <p:sp>
        <p:nvSpPr>
          <p:cNvPr name="Freeform 4" id="4"/>
          <p:cNvSpPr/>
          <p:nvPr/>
        </p:nvSpPr>
        <p:spPr>
          <a:xfrm flipH="false" flipV="false" rot="0">
            <a:off x="3565288" y="450526"/>
            <a:ext cx="7948927" cy="9836474"/>
          </a:xfrm>
          <a:custGeom>
            <a:avLst/>
            <a:gdLst/>
            <a:ahLst/>
            <a:cxnLst/>
            <a:rect r="r" b="b" t="t" l="l"/>
            <a:pathLst>
              <a:path h="9836474" w="7948927">
                <a:moveTo>
                  <a:pt x="0" y="0"/>
                </a:moveTo>
                <a:lnTo>
                  <a:pt x="7948927" y="0"/>
                </a:lnTo>
                <a:lnTo>
                  <a:pt x="7948927" y="9836474"/>
                </a:lnTo>
                <a:lnTo>
                  <a:pt x="0" y="9836474"/>
                </a:lnTo>
                <a:lnTo>
                  <a:pt x="0" y="0"/>
                </a:lnTo>
                <a:close/>
              </a:path>
            </a:pathLst>
          </a:custGeom>
          <a:blipFill>
            <a:blip r:embed="rId2"/>
            <a:stretch>
              <a:fillRect l="0" t="-1664" r="0" b="-1664"/>
            </a:stretch>
          </a:blipFill>
        </p:spPr>
      </p:sp>
      <p:sp>
        <p:nvSpPr>
          <p:cNvPr name="TextBox 5" id="5"/>
          <p:cNvSpPr txBox="true"/>
          <p:nvPr/>
        </p:nvSpPr>
        <p:spPr>
          <a:xfrm rot="0">
            <a:off x="11197624" y="3746051"/>
            <a:ext cx="5574101" cy="1872604"/>
          </a:xfrm>
          <a:prstGeom prst="rect">
            <a:avLst/>
          </a:prstGeom>
        </p:spPr>
        <p:txBody>
          <a:bodyPr anchor="t" rtlCol="false" tIns="0" lIns="0" bIns="0" rIns="0">
            <a:spAutoFit/>
          </a:bodyPr>
          <a:lstStyle/>
          <a:p>
            <a:pPr algn="ctr">
              <a:lnSpc>
                <a:spcPts val="7560"/>
              </a:lnSpc>
            </a:pPr>
            <a:r>
              <a:rPr lang="en-US" sz="5400">
                <a:solidFill>
                  <a:srgbClr val="333333"/>
                </a:solidFill>
                <a:latin typeface="Open Sans Extra Bold"/>
              </a:rPr>
              <a:t>Transformer </a:t>
            </a:r>
          </a:p>
          <a:p>
            <a:pPr algn="ctr">
              <a:lnSpc>
                <a:spcPts val="7560"/>
              </a:lnSpc>
            </a:pPr>
            <a:r>
              <a:rPr lang="en-US" sz="5400">
                <a:solidFill>
                  <a:srgbClr val="333333"/>
                </a:solidFill>
                <a:latin typeface="Open Sans Extra Bold"/>
              </a:rPr>
              <a:t>Architecture</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716182" y="9836474"/>
            <a:ext cx="16855636" cy="450526"/>
            <a:chOff x="0" y="0"/>
            <a:chExt cx="5701783" cy="152400"/>
          </a:xfrm>
        </p:grpSpPr>
        <p:sp>
          <p:nvSpPr>
            <p:cNvPr name="Freeform 3" id="3"/>
            <p:cNvSpPr/>
            <p:nvPr/>
          </p:nvSpPr>
          <p:spPr>
            <a:xfrm flipH="false" flipV="false" rot="0">
              <a:off x="0" y="0"/>
              <a:ext cx="5701783" cy="152400"/>
            </a:xfrm>
            <a:custGeom>
              <a:avLst/>
              <a:gdLst/>
              <a:ahLst/>
              <a:cxnLst/>
              <a:rect r="r" b="b" t="t" l="l"/>
              <a:pathLst>
                <a:path h="152400" w="5701783">
                  <a:moveTo>
                    <a:pt x="0" y="0"/>
                  </a:moveTo>
                  <a:lnTo>
                    <a:pt x="5701783" y="0"/>
                  </a:lnTo>
                  <a:lnTo>
                    <a:pt x="5701783" y="152400"/>
                  </a:lnTo>
                  <a:lnTo>
                    <a:pt x="0" y="152400"/>
                  </a:lnTo>
                  <a:close/>
                </a:path>
              </a:pathLst>
            </a:custGeom>
            <a:solidFill>
              <a:srgbClr val="00C49A"/>
            </a:solidFill>
          </p:spPr>
        </p:sp>
      </p:grpSp>
      <p:sp>
        <p:nvSpPr>
          <p:cNvPr name="TextBox 4" id="4"/>
          <p:cNvSpPr txBox="true"/>
          <p:nvPr/>
        </p:nvSpPr>
        <p:spPr>
          <a:xfrm rot="0">
            <a:off x="1028700" y="3065796"/>
            <a:ext cx="9386462" cy="1228725"/>
          </a:xfrm>
          <a:prstGeom prst="rect">
            <a:avLst/>
          </a:prstGeom>
        </p:spPr>
        <p:txBody>
          <a:bodyPr anchor="t" rtlCol="false" tIns="0" lIns="0" bIns="0" rIns="0">
            <a:spAutoFit/>
          </a:bodyPr>
          <a:lstStyle/>
          <a:p>
            <a:pPr>
              <a:lnSpc>
                <a:spcPts val="9600"/>
              </a:lnSpc>
            </a:pPr>
            <a:r>
              <a:rPr lang="en-US" sz="8000" spc="248">
                <a:solidFill>
                  <a:srgbClr val="333333"/>
                </a:solidFill>
                <a:latin typeface="Poppins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DAF1YWSLDUU</dc:identifier>
  <dcterms:modified xsi:type="dcterms:W3CDTF">2011-08-01T06:04:30Z</dcterms:modified>
  <cp:revision>1</cp:revision>
  <dc:title>Copy of Copy of DeepFake Detection System</dc:title>
</cp:coreProperties>
</file>

<file path=docProps/thumbnail.jpeg>
</file>